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59" r:id="rId3"/>
    <p:sldId id="257" r:id="rId4"/>
    <p:sldId id="269" r:id="rId5"/>
    <p:sldId id="271" r:id="rId6"/>
    <p:sldId id="275" r:id="rId7"/>
    <p:sldId id="274" r:id="rId8"/>
    <p:sldId id="258" r:id="rId9"/>
    <p:sldId id="261" r:id="rId10"/>
    <p:sldId id="263" r:id="rId11"/>
    <p:sldId id="276" r:id="rId12"/>
    <p:sldId id="277" r:id="rId13"/>
    <p:sldId id="280" r:id="rId14"/>
    <p:sldId id="281" r:id="rId15"/>
    <p:sldId id="282" r:id="rId16"/>
    <p:sldId id="283" r:id="rId17"/>
    <p:sldId id="262" r:id="rId18"/>
    <p:sldId id="278" r:id="rId19"/>
    <p:sldId id="260" r:id="rId20"/>
  </p:sldIdLst>
  <p:sldSz cx="12192000" cy="6858000"/>
  <p:notesSz cx="6858000" cy="9144000"/>
  <p:defaultTextStyle>
    <a:defPPr>
      <a:defRPr lang="es-EC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D2D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CC906DC-5B8B-064E-BCAA-E3B1F4A3BBF0}" v="8" dt="2025-08-15T02:27:27.24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439"/>
    <p:restoredTop sz="94700"/>
  </p:normalViewPr>
  <p:slideViewPr>
    <p:cSldViewPr snapToGrid="0">
      <p:cViewPr varScale="1">
        <p:scale>
          <a:sx n="111" d="100"/>
          <a:sy n="111" d="100"/>
        </p:scale>
        <p:origin x="1056" y="4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lando Vinicio Casigña Parra" userId="cd82f0ddac8ff5e3" providerId="LiveId" clId="{CCC906DC-5B8B-064E-BCAA-E3B1F4A3BBF0}"/>
    <pc:docChg chg="modSld">
      <pc:chgData name="Rolando Vinicio Casigña Parra" userId="cd82f0ddac8ff5e3" providerId="LiveId" clId="{CCC906DC-5B8B-064E-BCAA-E3B1F4A3BBF0}" dt="2025-08-15T02:27:30.385" v="15"/>
      <pc:docMkLst>
        <pc:docMk/>
      </pc:docMkLst>
      <pc:sldChg chg="addSp delSp modSp mod">
        <pc:chgData name="Rolando Vinicio Casigña Parra" userId="cd82f0ddac8ff5e3" providerId="LiveId" clId="{CCC906DC-5B8B-064E-BCAA-E3B1F4A3BBF0}" dt="2025-08-15T02:27:30.385" v="15"/>
        <pc:sldMkLst>
          <pc:docMk/>
          <pc:sldMk cId="3991477012" sldId="259"/>
        </pc:sldMkLst>
        <pc:spChg chg="add del mod">
          <ac:chgData name="Rolando Vinicio Casigña Parra" userId="cd82f0ddac8ff5e3" providerId="LiveId" clId="{CCC906DC-5B8B-064E-BCAA-E3B1F4A3BBF0}" dt="2025-08-15T02:25:53.711" v="3"/>
          <ac:spMkLst>
            <pc:docMk/>
            <pc:sldMk cId="3991477012" sldId="259"/>
            <ac:spMk id="2" creationId="{62B1F3B4-5081-0977-2673-E0C9B68EF2A3}"/>
          </ac:spMkLst>
        </pc:spChg>
        <pc:spChg chg="add del mod">
          <ac:chgData name="Rolando Vinicio Casigña Parra" userId="cd82f0ddac8ff5e3" providerId="LiveId" clId="{CCC906DC-5B8B-064E-BCAA-E3B1F4A3BBF0}" dt="2025-08-15T02:26:03.510" v="12"/>
          <ac:spMkLst>
            <pc:docMk/>
            <pc:sldMk cId="3991477012" sldId="259"/>
            <ac:spMk id="4" creationId="{0D936989-1781-6F4A-C6F2-5B66C66D3884}"/>
          </ac:spMkLst>
        </pc:spChg>
        <pc:spChg chg="add del mod">
          <ac:chgData name="Rolando Vinicio Casigña Parra" userId="cd82f0ddac8ff5e3" providerId="LiveId" clId="{CCC906DC-5B8B-064E-BCAA-E3B1F4A3BBF0}" dt="2025-08-15T02:26:03.378" v="10"/>
          <ac:spMkLst>
            <pc:docMk/>
            <pc:sldMk cId="3991477012" sldId="259"/>
            <ac:spMk id="5" creationId="{A7E6849F-3F59-D2A8-2DFF-50E06EED3DA6}"/>
          </ac:spMkLst>
        </pc:spChg>
        <pc:spChg chg="add mod">
          <ac:chgData name="Rolando Vinicio Casigña Parra" userId="cd82f0ddac8ff5e3" providerId="LiveId" clId="{CCC906DC-5B8B-064E-BCAA-E3B1F4A3BBF0}" dt="2025-08-15T02:26:02.211" v="8" actId="767"/>
          <ac:spMkLst>
            <pc:docMk/>
            <pc:sldMk cId="3991477012" sldId="259"/>
            <ac:spMk id="6" creationId="{713E56EB-9372-9663-4330-D1AA16F5F407}"/>
          </ac:spMkLst>
        </pc:spChg>
        <pc:spChg chg="add del mod">
          <ac:chgData name="Rolando Vinicio Casigña Parra" userId="cd82f0ddac8ff5e3" providerId="LiveId" clId="{CCC906DC-5B8B-064E-BCAA-E3B1F4A3BBF0}" dt="2025-08-15T02:27:30.385" v="15"/>
          <ac:spMkLst>
            <pc:docMk/>
            <pc:sldMk cId="3991477012" sldId="259"/>
            <ac:spMk id="7" creationId="{E6A2A0AF-5A48-7658-6CA2-92F2F30CA94D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C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03F93E-7217-AE40-A4DD-98A7EF3C3F2A}" type="datetimeFigureOut">
              <a:rPr lang="es-EC" smtClean="0"/>
              <a:t>30/9/25</a:t>
            </a:fld>
            <a:endParaRPr lang="es-EC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C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EC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C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3C0D2B-3B2A-6843-8BB2-DC517C07D247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39223069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C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3C0D2B-3B2A-6843-8BB2-DC517C07D247}" type="slidenum">
              <a:rPr lang="es-EC" smtClean="0"/>
              <a:t>3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38864739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dirty="0"/>
              <a:t>Validados con el registro civil 14258865 96% 501559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3C0D2B-3B2A-6843-8BB2-DC517C07D247}" type="slidenum">
              <a:rPr lang="es-EC" smtClean="0"/>
              <a:t>5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33115727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dirty="0"/>
              <a:t>4261675/52596566 *100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3C0D2B-3B2A-6843-8BB2-DC517C07D247}" type="slidenum">
              <a:rPr lang="es-EC" smtClean="0"/>
              <a:t>7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39426708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5346F25-2BC1-86F0-B34D-8FECA7DF41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MX"/>
              <a:t>Haz clic para modificar el estilo de título del patrón</a:t>
            </a:r>
            <a:endParaRPr lang="es-EC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84723B7-C08E-DA89-2901-6DCFEC5CD6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MX"/>
              <a:t>Haz clic para editar el estilo de subtítulo del patrón</a:t>
            </a:r>
            <a:endParaRPr lang="es-EC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0BC27F4-DECF-94A0-7FE1-133B0A3FAB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E38E2-8CD1-214B-8036-CC600787765A}" type="datetimeFigureOut">
              <a:rPr lang="es-EC" smtClean="0"/>
              <a:t>30/9/25</a:t>
            </a:fld>
            <a:endParaRPr lang="es-EC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425F38B-DB12-97FF-8795-3707E5B829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37137B9-B6CA-7C03-3FF3-6EDBF4E76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AC17-E518-6942-9915-53B51B2DAB80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42184943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B395E4-3A8F-7B7F-DA0B-265622CC33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EC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00D4A101-72A2-ACD0-42DD-CB621D39D0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EC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C5987FE-041C-1A27-85C8-E9CB4530D4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E38E2-8CD1-214B-8036-CC600787765A}" type="datetimeFigureOut">
              <a:rPr lang="es-EC" smtClean="0"/>
              <a:t>30/9/25</a:t>
            </a:fld>
            <a:endParaRPr lang="es-EC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A0B8987-417E-BBEB-E587-C7A50481FE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83C0155-F751-2AA3-9374-6F7C2125A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AC17-E518-6942-9915-53B51B2DAB80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10831249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C62E5E9A-248B-BEE7-E138-94F035A263E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MX"/>
              <a:t>Haz clic para modificar el estilo de título del patrón</a:t>
            </a:r>
            <a:endParaRPr lang="es-EC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3796C933-7F79-E5AB-3E6A-4FB1CA3914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EC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3B58367-8DEE-170B-3EDD-F7B89DC7CE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E38E2-8CD1-214B-8036-CC600787765A}" type="datetimeFigureOut">
              <a:rPr lang="es-EC" smtClean="0"/>
              <a:t>30/9/25</a:t>
            </a:fld>
            <a:endParaRPr lang="es-EC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65FA7B5-431A-0B38-0BFC-DD198E627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AC45648-E844-F7F9-3B5C-1755CB2E7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AC17-E518-6942-9915-53B51B2DAB80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13883411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9C7DE1E-0258-A075-C970-1E56A6C29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EC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26AF9BF-1403-4E19-0232-09451852BC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EC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D152515-F4F1-51C9-BE5A-A8106C23E6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E38E2-8CD1-214B-8036-CC600787765A}" type="datetimeFigureOut">
              <a:rPr lang="es-EC" smtClean="0"/>
              <a:t>30/9/25</a:t>
            </a:fld>
            <a:endParaRPr lang="es-EC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77DA65A-5ADA-4957-7F7C-B7918FBBA1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5514894-A284-E4E5-F3FF-831F0EA38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AC17-E518-6942-9915-53B51B2DAB80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10598982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D92782-BEED-D88D-4396-7067ED8CA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MX"/>
              <a:t>Haz clic para modificar el estilo de título del patrón</a:t>
            </a:r>
            <a:endParaRPr lang="es-EC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9EE9F7E-23D6-C3AB-940C-21FC8CF706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CC2CC2B-361C-3E42-AD1C-E1F29D492F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E38E2-8CD1-214B-8036-CC600787765A}" type="datetimeFigureOut">
              <a:rPr lang="es-EC" smtClean="0"/>
              <a:t>30/9/25</a:t>
            </a:fld>
            <a:endParaRPr lang="es-EC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B3AC9F8-D713-D60A-C50F-C1D42BA14A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A52E9D3-2365-233C-4C36-ED5C14B47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AC17-E518-6942-9915-53B51B2DAB80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39529949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6B0511-8BF4-75FB-FEBF-5D3D2D785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EC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AE51A95-5BE1-2164-8FE9-2859E9CDB9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EC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1429CED5-D6B4-EF47-4E0E-A6CD67C4DC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EC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221C6D9-10DD-7292-D50C-07FF634DA2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E38E2-8CD1-214B-8036-CC600787765A}" type="datetimeFigureOut">
              <a:rPr lang="es-EC" smtClean="0"/>
              <a:t>30/9/25</a:t>
            </a:fld>
            <a:endParaRPr lang="es-EC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A2DE3BC-DC31-A3FA-CFF5-3268D6C074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285AF61-A67A-DCBA-5D8D-C0C9D6364E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AC17-E518-6942-9915-53B51B2DAB80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41958442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0C9D2B5-96AE-1614-05A5-29AF4A58A2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MX"/>
              <a:t>Haz clic para modificar el estilo de título del patrón</a:t>
            </a:r>
            <a:endParaRPr lang="es-EC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CE97EAF-AFBD-6627-9CBF-47FB242CA8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16132775-879E-DD76-F035-8E0C16D7CA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EC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CDBC8DC9-FC7E-03DE-6DBB-E222C0EE77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8C00D699-1771-8AD4-705F-56AD1CC7CD7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EC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625AFEE5-319F-A2AD-E31E-3E4B955256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E38E2-8CD1-214B-8036-CC600787765A}" type="datetimeFigureOut">
              <a:rPr lang="es-EC" smtClean="0"/>
              <a:t>30/9/25</a:t>
            </a:fld>
            <a:endParaRPr lang="es-EC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B562BC96-8129-04A7-077D-30B1D89571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B2850C51-FE30-CC3B-0DF8-C0FC80D850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AC17-E518-6942-9915-53B51B2DAB80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12450088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F8E55B-D9AF-72C4-B277-596070C0A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EC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49C9F73A-34DF-19E8-930C-25D0F93427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E38E2-8CD1-214B-8036-CC600787765A}" type="datetimeFigureOut">
              <a:rPr lang="es-EC" smtClean="0"/>
              <a:t>30/9/25</a:t>
            </a:fld>
            <a:endParaRPr lang="es-EC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CC18D998-D993-32DA-59C0-FB3DD349CE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C3CC42A3-E728-D7A1-1DCA-0C38B06043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AC17-E518-6942-9915-53B51B2DAB80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28217097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5D75EA27-B0AF-6126-9994-0CB4B51B62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E38E2-8CD1-214B-8036-CC600787765A}" type="datetimeFigureOut">
              <a:rPr lang="es-EC" smtClean="0"/>
              <a:t>30/9/25</a:t>
            </a:fld>
            <a:endParaRPr lang="es-EC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DA090E00-67A4-AB5E-4BCF-D396510272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DA6FE85-CF0A-A61B-7166-37BA9CA30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AC17-E518-6942-9915-53B51B2DAB80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28240677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37EAB0-41BF-4711-E5EB-0169309EFA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  <a:endParaRPr lang="es-EC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A3952A4-99B0-BB43-2129-31DF6B4B73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EC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4B0B186-2E7F-A295-A698-63FA1C6002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3260E8C-DC55-1D75-2F59-8808775380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E38E2-8CD1-214B-8036-CC600787765A}" type="datetimeFigureOut">
              <a:rPr lang="es-EC" smtClean="0"/>
              <a:t>30/9/25</a:t>
            </a:fld>
            <a:endParaRPr lang="es-EC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B837411-8394-7846-51A2-735BA4B179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627F727-8C63-9E62-3005-D8DE7BD9E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AC17-E518-6942-9915-53B51B2DAB80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34516277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1FD4A5-2815-0715-BE6A-ED798C6277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  <a:endParaRPr lang="es-EC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6CEFC399-02AF-F5DE-EBBB-C091BB2EA7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C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270B8C7-91BC-E305-3D19-80305D46B6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7DD55C8-7229-6006-65E0-9F22FC6248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E38E2-8CD1-214B-8036-CC600787765A}" type="datetimeFigureOut">
              <a:rPr lang="es-EC" smtClean="0"/>
              <a:t>30/9/25</a:t>
            </a:fld>
            <a:endParaRPr lang="es-EC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7A83BA8-C3C0-3678-E05C-A887AE2ADD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971B54B-C4AC-A6B5-01FC-BD951F7721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AC17-E518-6942-9915-53B51B2DAB80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8837311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84ADFCD2-7EA4-D8B1-644E-6B1D3239A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MX"/>
              <a:t>Haz clic para modificar el estilo de título del patrón</a:t>
            </a:r>
            <a:endParaRPr lang="es-EC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C634A4B-6143-6207-279D-2E105AE5DD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EC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1907B03-9DC8-2F4D-C2E2-9CAA2F10580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6E38E2-8CD1-214B-8036-CC600787765A}" type="datetimeFigureOut">
              <a:rPr lang="es-EC" smtClean="0"/>
              <a:t>30/9/25</a:t>
            </a:fld>
            <a:endParaRPr lang="es-EC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8488A29-2FC1-F693-B753-3254BD88B1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C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0F70BCB-741F-80A7-530D-E445A52815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90AC17-E518-6942-9915-53B51B2DAB80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32733387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C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D2EFBFAA-2E15-B762-FF92-03F3D0BAC680}"/>
              </a:ext>
            </a:extLst>
          </p:cNvPr>
          <p:cNvSpPr txBox="1"/>
          <p:nvPr/>
        </p:nvSpPr>
        <p:spPr>
          <a:xfrm>
            <a:off x="3912577" y="1526722"/>
            <a:ext cx="39577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3200" dirty="0">
                <a:solidFill>
                  <a:schemeClr val="bg1"/>
                </a:solidFill>
                <a:latin typeface="Barlow Condensed Medium" pitchFamily="2" charset="77"/>
              </a:rPr>
              <a:t>Datos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AFF8FC52-9D15-E714-8A95-804D1E52CF6B}"/>
              </a:ext>
            </a:extLst>
          </p:cNvPr>
          <p:cNvSpPr txBox="1"/>
          <p:nvPr/>
        </p:nvSpPr>
        <p:spPr>
          <a:xfrm>
            <a:off x="3912577" y="1849735"/>
            <a:ext cx="53867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5400" b="1" dirty="0">
                <a:solidFill>
                  <a:schemeClr val="bg1"/>
                </a:solidFill>
                <a:latin typeface="Barlow Condensed Medium" pitchFamily="2" charset="77"/>
              </a:rPr>
              <a:t>Vacunación COVID-19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F67D59A6-C632-C4A0-5D11-1B6C02018B23}"/>
              </a:ext>
            </a:extLst>
          </p:cNvPr>
          <p:cNvSpPr txBox="1"/>
          <p:nvPr/>
        </p:nvSpPr>
        <p:spPr>
          <a:xfrm>
            <a:off x="4627044" y="2631047"/>
            <a:ext cx="39577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C" sz="3200" dirty="0">
                <a:solidFill>
                  <a:schemeClr val="bg1"/>
                </a:solidFill>
                <a:latin typeface="Barlow Condensed Medium" pitchFamily="2" charset="77"/>
              </a:rPr>
              <a:t>2021-2024</a:t>
            </a:r>
          </a:p>
        </p:txBody>
      </p:sp>
    </p:spTree>
    <p:extLst>
      <p:ext uri="{BB962C8B-B14F-4D97-AF65-F5344CB8AC3E}">
        <p14:creationId xmlns:p14="http://schemas.microsoft.com/office/powerpoint/2010/main" val="1319406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537DD8-D3A0-D0A3-57C3-3D4C7587F3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EB56673E-6002-3451-FA57-92C7F44F29A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26" b="4636"/>
          <a:stretch/>
        </p:blipFill>
        <p:spPr>
          <a:xfrm>
            <a:off x="-1" y="-1"/>
            <a:ext cx="12192001" cy="6869985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1517E3D1-CF39-CA34-84CE-B0238C2D96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BA6CBA80-BB26-C33F-2EFE-6FCE444D88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3886" y="2583929"/>
            <a:ext cx="6417128" cy="1262891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00C5C1BB-43B6-6054-F677-65AE9F3F2AB7}"/>
              </a:ext>
            </a:extLst>
          </p:cNvPr>
          <p:cNvSpPr txBox="1"/>
          <p:nvPr/>
        </p:nvSpPr>
        <p:spPr>
          <a:xfrm>
            <a:off x="3690684" y="2753709"/>
            <a:ext cx="49590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5400" dirty="0">
                <a:solidFill>
                  <a:srgbClr val="2D2D93"/>
                </a:solidFill>
                <a:latin typeface="Barlow Condensed Medium" pitchFamily="2" charset="77"/>
              </a:rPr>
              <a:t>Tratamiento</a:t>
            </a:r>
          </a:p>
        </p:txBody>
      </p:sp>
    </p:spTree>
    <p:extLst>
      <p:ext uri="{BB962C8B-B14F-4D97-AF65-F5344CB8AC3E}">
        <p14:creationId xmlns:p14="http://schemas.microsoft.com/office/powerpoint/2010/main" val="32495645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699E83-07EF-D378-8235-C2F1E0BE4B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8337D85E-3153-283A-E1E5-37F88BAC900E}"/>
              </a:ext>
            </a:extLst>
          </p:cNvPr>
          <p:cNvSpPr txBox="1"/>
          <p:nvPr/>
        </p:nvSpPr>
        <p:spPr>
          <a:xfrm>
            <a:off x="1010400" y="195139"/>
            <a:ext cx="49094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3600" dirty="0">
                <a:solidFill>
                  <a:srgbClr val="2D2D93"/>
                </a:solidFill>
                <a:latin typeface="Barlow Condensed Medium" pitchFamily="2" charset="77"/>
              </a:rPr>
              <a:t>Proceso</a:t>
            </a:r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F1BF1FF2-A46A-33FB-31CE-0C8BF28921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5351" y="151890"/>
            <a:ext cx="21389546" cy="6265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1666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930B11-5D84-8B7E-0C37-0337637ED5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2F6A20F6-A9F1-E732-23E7-642DA162B28E}"/>
              </a:ext>
            </a:extLst>
          </p:cNvPr>
          <p:cNvSpPr txBox="1"/>
          <p:nvPr/>
        </p:nvSpPr>
        <p:spPr>
          <a:xfrm>
            <a:off x="1010400" y="195139"/>
            <a:ext cx="49094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3600" dirty="0">
                <a:solidFill>
                  <a:srgbClr val="2D2D93"/>
                </a:solidFill>
                <a:latin typeface="Barlow Condensed Medium" pitchFamily="2" charset="77"/>
              </a:rPr>
              <a:t>Proceso</a:t>
            </a:r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70A392F7-6A85-BD15-D39A-592445B208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1615351" y="296188"/>
            <a:ext cx="21389546" cy="6265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0508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6BDA3A-A820-D463-DC84-005142E371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ADED7207-8090-A196-6F2B-67BEA15351EC}"/>
              </a:ext>
            </a:extLst>
          </p:cNvPr>
          <p:cNvSpPr txBox="1"/>
          <p:nvPr/>
        </p:nvSpPr>
        <p:spPr>
          <a:xfrm>
            <a:off x="1010400" y="195139"/>
            <a:ext cx="49094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3600" dirty="0">
                <a:solidFill>
                  <a:srgbClr val="2D2D93"/>
                </a:solidFill>
                <a:latin typeface="Barlow Condensed Medium" pitchFamily="2" charset="77"/>
              </a:rPr>
              <a:t>Proceso</a:t>
            </a:r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199BC98C-BF37-3CD2-0B44-921842634D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1615351" y="296188"/>
            <a:ext cx="21389546" cy="6265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9246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0A31E31F-35B8-BD5E-E41B-122964B9D9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79357" y="0"/>
            <a:ext cx="6501714" cy="6838457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4B882906-9328-FBE3-3A55-4BCC6280CC70}"/>
              </a:ext>
            </a:extLst>
          </p:cNvPr>
          <p:cNvSpPr txBox="1"/>
          <p:nvPr/>
        </p:nvSpPr>
        <p:spPr>
          <a:xfrm>
            <a:off x="1010400" y="195139"/>
            <a:ext cx="49094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3600" dirty="0">
                <a:solidFill>
                  <a:srgbClr val="2D2D93"/>
                </a:solidFill>
                <a:latin typeface="Barlow Condensed Medium" pitchFamily="2" charset="77"/>
              </a:rPr>
              <a:t>Salida</a:t>
            </a:r>
          </a:p>
        </p:txBody>
      </p:sp>
    </p:spTree>
    <p:extLst>
      <p:ext uri="{BB962C8B-B14F-4D97-AF65-F5344CB8AC3E}">
        <p14:creationId xmlns:p14="http://schemas.microsoft.com/office/powerpoint/2010/main" val="35652425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99D4AE-D913-F1D7-49DA-E7F7DC3289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4592573B-CFBE-02EC-1201-13CB0FAE3BB0}"/>
              </a:ext>
            </a:extLst>
          </p:cNvPr>
          <p:cNvSpPr txBox="1"/>
          <p:nvPr/>
        </p:nvSpPr>
        <p:spPr>
          <a:xfrm>
            <a:off x="1010400" y="195139"/>
            <a:ext cx="49094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3600" dirty="0">
                <a:solidFill>
                  <a:srgbClr val="2D2D93"/>
                </a:solidFill>
                <a:latin typeface="Barlow Condensed Medium" pitchFamily="2" charset="77"/>
              </a:rPr>
              <a:t>Salida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C6AA25B1-8095-BCF0-64A0-FA7CC9809C6F}"/>
              </a:ext>
            </a:extLst>
          </p:cNvPr>
          <p:cNvSpPr txBox="1"/>
          <p:nvPr/>
        </p:nvSpPr>
        <p:spPr>
          <a:xfrm>
            <a:off x="3049030" y="2997199"/>
            <a:ext cx="60980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_tradnl" dirty="0" err="1"/>
              <a:t>vacunacion</a:t>
            </a:r>
            <a:endParaRPr lang="es-ES_tradnl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AE0B4379-D597-EF97-0320-6BD28540EC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2184" y="0"/>
            <a:ext cx="4293459" cy="12183387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AEAC6D44-A51B-DCCE-3FC0-4009B1F7BA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2489" y="-5250224"/>
            <a:ext cx="4293459" cy="12183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236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F314AA-D822-B393-6EE5-0B9C1E053C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2D819AA3-7BC7-A885-D735-7D61D11B7D4A}"/>
              </a:ext>
            </a:extLst>
          </p:cNvPr>
          <p:cNvSpPr txBox="1"/>
          <p:nvPr/>
        </p:nvSpPr>
        <p:spPr>
          <a:xfrm>
            <a:off x="1010400" y="195139"/>
            <a:ext cx="49094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3600" dirty="0">
                <a:solidFill>
                  <a:srgbClr val="2D2D93"/>
                </a:solidFill>
                <a:latin typeface="Barlow Condensed Medium" pitchFamily="2" charset="77"/>
              </a:rPr>
              <a:t>Salida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C685C50B-626A-5697-C992-7EF10AB086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156741"/>
            <a:ext cx="7772400" cy="4544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4828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7A318D-60BD-7905-1B8E-51BEC4F909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C10A1859-E18D-417A-3986-9DAFB0571B0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26" b="4636"/>
          <a:stretch/>
        </p:blipFill>
        <p:spPr>
          <a:xfrm>
            <a:off x="-1" y="-1"/>
            <a:ext cx="12192001" cy="6869985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4B73E5EE-F077-B07D-5234-4711BBC0F3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DAE31E46-D24C-3B77-6191-491B6ABF38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3886" y="2583929"/>
            <a:ext cx="6417128" cy="1262891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B575FEF0-6912-3857-B794-1489A97BB609}"/>
              </a:ext>
            </a:extLst>
          </p:cNvPr>
          <p:cNvSpPr txBox="1"/>
          <p:nvPr/>
        </p:nvSpPr>
        <p:spPr>
          <a:xfrm>
            <a:off x="3690684" y="2753709"/>
            <a:ext cx="49094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5400" dirty="0">
                <a:solidFill>
                  <a:srgbClr val="2D2D93"/>
                </a:solidFill>
                <a:latin typeface="Barlow Condensed Medium" pitchFamily="2" charset="77"/>
              </a:rPr>
              <a:t>Resultado</a:t>
            </a:r>
          </a:p>
        </p:txBody>
      </p:sp>
    </p:spTree>
    <p:extLst>
      <p:ext uri="{BB962C8B-B14F-4D97-AF65-F5344CB8AC3E}">
        <p14:creationId xmlns:p14="http://schemas.microsoft.com/office/powerpoint/2010/main" val="30748189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AE6713-88F1-5C12-C977-D9EE71ED0C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uadroTexto 13">
            <a:extLst>
              <a:ext uri="{FF2B5EF4-FFF2-40B4-BE49-F238E27FC236}">
                <a16:creationId xmlns:a16="http://schemas.microsoft.com/office/drawing/2014/main" id="{B19C497A-AB94-F2DF-CD81-E74AA7EEF245}"/>
              </a:ext>
            </a:extLst>
          </p:cNvPr>
          <p:cNvSpPr txBox="1"/>
          <p:nvPr/>
        </p:nvSpPr>
        <p:spPr>
          <a:xfrm>
            <a:off x="1010400" y="195139"/>
            <a:ext cx="49094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3600" dirty="0">
                <a:solidFill>
                  <a:srgbClr val="2D2D93"/>
                </a:solidFill>
                <a:latin typeface="Barlow Condensed Medium" pitchFamily="2" charset="77"/>
              </a:rPr>
              <a:t>Resultados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9F9D0CB4-D901-B1A0-8C95-63CED81E1AA9}"/>
              </a:ext>
            </a:extLst>
          </p:cNvPr>
          <p:cNvSpPr txBox="1"/>
          <p:nvPr/>
        </p:nvSpPr>
        <p:spPr>
          <a:xfrm>
            <a:off x="1010399" y="2782669"/>
            <a:ext cx="49094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3600" dirty="0">
                <a:solidFill>
                  <a:srgbClr val="2D2D93"/>
                </a:solidFill>
                <a:latin typeface="Barlow Condensed Medium" pitchFamily="2" charset="77"/>
              </a:rPr>
              <a:t>Observaciones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5F8FCA76-E504-0786-F417-D5020994D632}"/>
              </a:ext>
            </a:extLst>
          </p:cNvPr>
          <p:cNvSpPr txBox="1"/>
          <p:nvPr/>
        </p:nvSpPr>
        <p:spPr>
          <a:xfrm>
            <a:off x="1010399" y="987692"/>
            <a:ext cx="112401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/>
            <a:r>
              <a:rPr lang="es-ES_tradnl" dirty="0"/>
              <a:t>Proceso automatizado para el procesamiento de los datos de vacunación covid-19, con implementación de reglas</a:t>
            </a:r>
          </a:p>
          <a:p>
            <a:pPr lvl="1"/>
            <a:r>
              <a:rPr lang="es-ES_tradnl" dirty="0"/>
              <a:t>Y mejora de calidad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5EE91DA9-FD28-1A5A-DBBE-A2EF774C03DC}"/>
              </a:ext>
            </a:extLst>
          </p:cNvPr>
          <p:cNvSpPr txBox="1"/>
          <p:nvPr/>
        </p:nvSpPr>
        <p:spPr>
          <a:xfrm>
            <a:off x="1010399" y="4019729"/>
            <a:ext cx="6724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/>
              <a:t>         No se ha logrado categorizar a los lotes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47771340-E5D2-6073-C499-E963EB2F7D2D}"/>
              </a:ext>
            </a:extLst>
          </p:cNvPr>
          <p:cNvSpPr txBox="1"/>
          <p:nvPr/>
        </p:nvSpPr>
        <p:spPr>
          <a:xfrm>
            <a:off x="1010399" y="3585865"/>
            <a:ext cx="6175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s-ES_tradnl" dirty="0"/>
              <a:t>Dosis fuera de la media de fechas, REFUERZO 1, 2 en 2021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CECD1734-8D2B-FC7C-1D80-514C2D0C03BC}"/>
              </a:ext>
            </a:extLst>
          </p:cNvPr>
          <p:cNvSpPr txBox="1"/>
          <p:nvPr/>
        </p:nvSpPr>
        <p:spPr>
          <a:xfrm>
            <a:off x="1010399" y="1570730"/>
            <a:ext cx="5188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/>
            <a:r>
              <a:rPr lang="es-ES_tradnl" dirty="0"/>
              <a:t>Integración con la base de datos del registro civil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F3F67AAE-90AE-13FF-A8EC-433AF94BD2B6}"/>
              </a:ext>
            </a:extLst>
          </p:cNvPr>
          <p:cNvSpPr txBox="1"/>
          <p:nvPr/>
        </p:nvSpPr>
        <p:spPr>
          <a:xfrm>
            <a:off x="1010399" y="1926685"/>
            <a:ext cx="4790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/>
            <a:r>
              <a:rPr lang="es-ES_tradnl" dirty="0"/>
              <a:t>Identificación de duplicados, no procesables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B6DCBF4A-CAD0-DD77-D77D-BE7EF2CE9CCC}"/>
              </a:ext>
            </a:extLst>
          </p:cNvPr>
          <p:cNvSpPr txBox="1"/>
          <p:nvPr/>
        </p:nvSpPr>
        <p:spPr>
          <a:xfrm>
            <a:off x="1010399" y="2302607"/>
            <a:ext cx="2820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/>
            <a:r>
              <a:rPr lang="es-ES_tradnl" dirty="0"/>
              <a:t>Generación de perfiles</a:t>
            </a:r>
          </a:p>
        </p:txBody>
      </p:sp>
    </p:spTree>
    <p:extLst>
      <p:ext uri="{BB962C8B-B14F-4D97-AF65-F5344CB8AC3E}">
        <p14:creationId xmlns:p14="http://schemas.microsoft.com/office/powerpoint/2010/main" val="41265466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40B43DB-0DC3-5492-6979-F9E64B8C9C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268186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4A1E710-B1E2-3597-B28E-A3B6C37531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E585F2D9-2C90-71C2-6960-072BCDE4F2F9}"/>
              </a:ext>
            </a:extLst>
          </p:cNvPr>
          <p:cNvSpPr txBox="1"/>
          <p:nvPr/>
        </p:nvSpPr>
        <p:spPr>
          <a:xfrm>
            <a:off x="1010400" y="195139"/>
            <a:ext cx="49094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3600" dirty="0">
                <a:solidFill>
                  <a:srgbClr val="2D2D93"/>
                </a:solidFill>
                <a:latin typeface="Barlow Condensed Medium" pitchFamily="2" charset="77"/>
              </a:rPr>
              <a:t>Contenido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5541755F-A02F-E315-CF58-9819E99F99A3}"/>
              </a:ext>
            </a:extLst>
          </p:cNvPr>
          <p:cNvSpPr txBox="1"/>
          <p:nvPr/>
        </p:nvSpPr>
        <p:spPr>
          <a:xfrm>
            <a:off x="5338119" y="622780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_tradnl" dirty="0"/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9D423D04-5E06-0497-1F9E-E0FFAF5E22DB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307595" cy="24498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s-ES_tradnl" sz="3200" dirty="0"/>
              <a:t>Estado original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s-ES_tradnl" sz="3200" dirty="0"/>
              <a:t>Proceso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s-ES_tradnl" sz="3200" dirty="0"/>
              <a:t>Limpieza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s-ES_tradnl" sz="3200" dirty="0"/>
              <a:t>Salidas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9914770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42F572-C5C2-D944-15ED-EAA70FFC86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>
            <a:extLst>
              <a:ext uri="{FF2B5EF4-FFF2-40B4-BE49-F238E27FC236}">
                <a16:creationId xmlns:a16="http://schemas.microsoft.com/office/drawing/2014/main" id="{13C11513-4753-DC03-7C8F-D543FE94DE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12192000" cy="6915150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15150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DDDFF68D-254C-96DB-A507-7C739D7C8112}"/>
              </a:ext>
            </a:extLst>
          </p:cNvPr>
          <p:cNvSpPr txBox="1"/>
          <p:nvPr/>
        </p:nvSpPr>
        <p:spPr>
          <a:xfrm>
            <a:off x="1" y="4486424"/>
            <a:ext cx="121919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C" sz="3600" dirty="0">
                <a:solidFill>
                  <a:schemeClr val="bg1"/>
                </a:solidFill>
                <a:latin typeface="Barlow Condensed Medium" pitchFamily="2" charset="77"/>
              </a:rPr>
              <a:t>Prosesamiento de datos de vacunación COVID-19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85F05FE2-8BE1-6526-F476-196131AC35AE}"/>
              </a:ext>
            </a:extLst>
          </p:cNvPr>
          <p:cNvSpPr txBox="1"/>
          <p:nvPr/>
        </p:nvSpPr>
        <p:spPr>
          <a:xfrm>
            <a:off x="-2" y="5054456"/>
            <a:ext cx="121920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C" sz="2400" dirty="0">
                <a:solidFill>
                  <a:schemeClr val="bg1"/>
                </a:solidFill>
                <a:latin typeface="Barlow Condensed Medium" pitchFamily="2" charset="77"/>
              </a:rPr>
              <a:t>Quito, 30 sept 2025</a:t>
            </a:r>
          </a:p>
        </p:txBody>
      </p:sp>
    </p:spTree>
    <p:extLst>
      <p:ext uri="{BB962C8B-B14F-4D97-AF65-F5344CB8AC3E}">
        <p14:creationId xmlns:p14="http://schemas.microsoft.com/office/powerpoint/2010/main" val="18989695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5F67DC1-2E4F-D500-E643-D8DB87E216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98141BC3-23D5-1430-3B41-3563321FE880}"/>
              </a:ext>
            </a:extLst>
          </p:cNvPr>
          <p:cNvSpPr txBox="1"/>
          <p:nvPr/>
        </p:nvSpPr>
        <p:spPr>
          <a:xfrm>
            <a:off x="1010400" y="195139"/>
            <a:ext cx="49094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3600" dirty="0">
                <a:solidFill>
                  <a:srgbClr val="2D2D93"/>
                </a:solidFill>
                <a:latin typeface="Barlow Condensed Medium" pitchFamily="2" charset="77"/>
              </a:rPr>
              <a:t>Origen de datos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700584F9-C818-EBE8-92C5-166F97D3C2D2}"/>
              </a:ext>
            </a:extLst>
          </p:cNvPr>
          <p:cNvSpPr txBox="1"/>
          <p:nvPr/>
        </p:nvSpPr>
        <p:spPr>
          <a:xfrm>
            <a:off x="5338119" y="622780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_tradnl" dirty="0"/>
          </a:p>
        </p:txBody>
      </p:sp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id="{4859D0E0-F205-14D9-5962-C9C2B3D280F1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ES_tradnl" sz="3200" dirty="0"/>
              <a:t>Base de datos Oracle MSP</a:t>
            </a:r>
          </a:p>
          <a:p>
            <a:pPr lvl="1" algn="l"/>
            <a:r>
              <a:rPr lang="es-ES_tradnl" dirty="0"/>
              <a:t>scan19c-mspvacuna-prod.msp.gob.ec, </a:t>
            </a:r>
          </a:p>
          <a:p>
            <a:pPr lvl="1" algn="l"/>
            <a:r>
              <a:rPr lang="es-ES_tradnl" dirty="0"/>
              <a:t>	DB_VACUNACION, </a:t>
            </a:r>
          </a:p>
          <a:p>
            <a:pPr lvl="1" algn="l"/>
            <a:r>
              <a:rPr lang="es-ES_tradnl" dirty="0"/>
              <a:t>		DB_VACUNACION_CONSOLIDADA_DEPURADA_COVID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F85D3226-1354-88A9-01C2-7C9B9516B2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719" y="2720842"/>
            <a:ext cx="1705921" cy="1705921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84496976-259B-7E45-4700-C93E882598EB}"/>
              </a:ext>
            </a:extLst>
          </p:cNvPr>
          <p:cNvSpPr txBox="1"/>
          <p:nvPr/>
        </p:nvSpPr>
        <p:spPr>
          <a:xfrm>
            <a:off x="2150077" y="3429000"/>
            <a:ext cx="33992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4400" dirty="0"/>
              <a:t>21 GB</a:t>
            </a:r>
          </a:p>
        </p:txBody>
      </p:sp>
    </p:spTree>
    <p:extLst>
      <p:ext uri="{BB962C8B-B14F-4D97-AF65-F5344CB8AC3E}">
        <p14:creationId xmlns:p14="http://schemas.microsoft.com/office/powerpoint/2010/main" val="36585593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2A8FB0D-0716-52EA-77B6-E4CD153937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uadroTexto 13">
            <a:extLst>
              <a:ext uri="{FF2B5EF4-FFF2-40B4-BE49-F238E27FC236}">
                <a16:creationId xmlns:a16="http://schemas.microsoft.com/office/drawing/2014/main" id="{A7A16CB6-E7AA-D636-6034-EC3598D88CCB}"/>
              </a:ext>
            </a:extLst>
          </p:cNvPr>
          <p:cNvSpPr txBox="1"/>
          <p:nvPr/>
        </p:nvSpPr>
        <p:spPr>
          <a:xfrm>
            <a:off x="1010400" y="195139"/>
            <a:ext cx="49094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3600" dirty="0">
                <a:solidFill>
                  <a:srgbClr val="2D2D93"/>
                </a:solidFill>
                <a:latin typeface="Barlow Condensed Medium" pitchFamily="2" charset="77"/>
              </a:rPr>
              <a:t>Resumen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414924C8-2ED6-82F6-CBB3-D557903BDE84}"/>
              </a:ext>
            </a:extLst>
          </p:cNvPr>
          <p:cNvSpPr txBox="1"/>
          <p:nvPr/>
        </p:nvSpPr>
        <p:spPr>
          <a:xfrm>
            <a:off x="2464599" y="1148410"/>
            <a:ext cx="691051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_tradnl" sz="6000" dirty="0">
                <a:solidFill>
                  <a:schemeClr val="accent1"/>
                </a:solidFill>
                <a:latin typeface="Andale Mono" panose="020B0509000000000004" pitchFamily="49" charset="0"/>
              </a:rPr>
              <a:t>52’596.299</a:t>
            </a:r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CA4727DE-7C69-80D2-8189-9F28499F57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0401" y="1142033"/>
            <a:ext cx="1152031" cy="1152031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6F94901D-1A4F-40E5-9960-FBD061FAC8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0401" y="4299192"/>
            <a:ext cx="1152031" cy="1152031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9183DE97-8BB8-9F2A-3BED-6847E91EF1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0402" y="2608872"/>
            <a:ext cx="1152031" cy="1152031"/>
          </a:xfrm>
          <a:prstGeom prst="rect">
            <a:avLst/>
          </a:prstGeom>
        </p:spPr>
      </p:pic>
      <p:sp>
        <p:nvSpPr>
          <p:cNvPr id="19" name="CuadroTexto 18">
            <a:extLst>
              <a:ext uri="{FF2B5EF4-FFF2-40B4-BE49-F238E27FC236}">
                <a16:creationId xmlns:a16="http://schemas.microsoft.com/office/drawing/2014/main" id="{6414759A-6F18-4673-A40F-57B157799502}"/>
              </a:ext>
            </a:extLst>
          </p:cNvPr>
          <p:cNvSpPr txBox="1"/>
          <p:nvPr/>
        </p:nvSpPr>
        <p:spPr>
          <a:xfrm>
            <a:off x="2464600" y="2677055"/>
            <a:ext cx="476410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_tradnl" sz="6000" dirty="0">
                <a:solidFill>
                  <a:schemeClr val="accent1"/>
                </a:solidFill>
                <a:latin typeface="Andale Mono" panose="020B0509000000000004" pitchFamily="49" charset="0"/>
              </a:rPr>
              <a:t>14’760.424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C7BBB803-67D5-FD4C-2C58-A55BE4348745}"/>
              </a:ext>
            </a:extLst>
          </p:cNvPr>
          <p:cNvSpPr txBox="1"/>
          <p:nvPr/>
        </p:nvSpPr>
        <p:spPr>
          <a:xfrm>
            <a:off x="2648407" y="4083690"/>
            <a:ext cx="5556479" cy="1354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_tradnl" sz="1600" b="1" dirty="0">
                <a:solidFill>
                  <a:schemeClr val="accent1"/>
                </a:solidFill>
                <a:latin typeface="Andale Mono" panose="020B0509000000000004" pitchFamily="49" charset="0"/>
              </a:rPr>
              <a:t>1900-01-01 (8799)</a:t>
            </a:r>
          </a:p>
          <a:p>
            <a:r>
              <a:rPr lang="es-ES_tradnl" sz="1600" b="1" dirty="0">
                <a:solidFill>
                  <a:schemeClr val="accent1"/>
                </a:solidFill>
                <a:latin typeface="Andale Mono" panose="020B0509000000000004" pitchFamily="49" charset="0"/>
              </a:rPr>
              <a:t>	</a:t>
            </a:r>
          </a:p>
          <a:p>
            <a:r>
              <a:rPr lang="es-ES_tradnl" sz="1600" b="1" dirty="0">
                <a:solidFill>
                  <a:schemeClr val="accent1"/>
                </a:solidFill>
                <a:latin typeface="Andale Mono" panose="020B0509000000000004" pitchFamily="49" charset="0"/>
              </a:rPr>
              <a:t>2020-01-01 - </a:t>
            </a:r>
            <a:r>
              <a:rPr lang="es-EC" sz="1600" b="1" dirty="0">
                <a:solidFill>
                  <a:schemeClr val="accent1"/>
                </a:solidFill>
                <a:latin typeface="Andale Mono" panose="020B0509000000000004" pitchFamily="49" charset="0"/>
              </a:rPr>
              <a:t>2021-01-21</a:t>
            </a:r>
            <a:r>
              <a:rPr lang="es-ES_tradnl" sz="1600" b="1" dirty="0">
                <a:solidFill>
                  <a:schemeClr val="accent1"/>
                </a:solidFill>
                <a:latin typeface="Andale Mono" panose="020B0509000000000004" pitchFamily="49" charset="0"/>
              </a:rPr>
              <a:t> (826)</a:t>
            </a:r>
          </a:p>
          <a:p>
            <a:endParaRPr lang="es-ES_tradnl" sz="1600" b="1" dirty="0">
              <a:solidFill>
                <a:schemeClr val="accent1"/>
              </a:solidFill>
              <a:latin typeface="Andale Mono" panose="020B0509000000000004" pitchFamily="49" charset="0"/>
            </a:endParaRPr>
          </a:p>
          <a:p>
            <a:r>
              <a:rPr lang="es-ES_tradnl" sz="1600" b="1" dirty="0">
                <a:solidFill>
                  <a:schemeClr val="accent1"/>
                </a:solidFill>
                <a:latin typeface="Andale Mono" panose="020B0509000000000004" pitchFamily="49" charset="0"/>
              </a:rPr>
              <a:t>2025-08-08 (52’566.223</a:t>
            </a:r>
            <a:r>
              <a:rPr lang="es-ES_tradnl" b="1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9370123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968AED2-AF20-1272-510C-09BFADCC55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uadroTexto 13">
            <a:extLst>
              <a:ext uri="{FF2B5EF4-FFF2-40B4-BE49-F238E27FC236}">
                <a16:creationId xmlns:a16="http://schemas.microsoft.com/office/drawing/2014/main" id="{A37B7BAC-2B22-91E6-4653-B51290735743}"/>
              </a:ext>
            </a:extLst>
          </p:cNvPr>
          <p:cNvSpPr txBox="1"/>
          <p:nvPr/>
        </p:nvSpPr>
        <p:spPr>
          <a:xfrm>
            <a:off x="1010400" y="195139"/>
            <a:ext cx="49094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3600" dirty="0">
                <a:solidFill>
                  <a:srgbClr val="2D2D93"/>
                </a:solidFill>
                <a:latin typeface="Barlow Condensed Medium" pitchFamily="2" charset="77"/>
              </a:rPr>
              <a:t>Resumen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B27EE5CB-FD83-9933-A5DF-945042E5176B}"/>
              </a:ext>
            </a:extLst>
          </p:cNvPr>
          <p:cNvSpPr txBox="1"/>
          <p:nvPr/>
        </p:nvSpPr>
        <p:spPr>
          <a:xfrm>
            <a:off x="2464599" y="1148410"/>
            <a:ext cx="691051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_tradnl" sz="6000" dirty="0">
                <a:solidFill>
                  <a:schemeClr val="accent1"/>
                </a:solidFill>
                <a:latin typeface="Andale Mono" panose="020B0509000000000004" pitchFamily="49" charset="0"/>
              </a:rPr>
              <a:t>2451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6D62EF58-0B99-A107-25F2-BDB5BAF8D0B9}"/>
              </a:ext>
            </a:extLst>
          </p:cNvPr>
          <p:cNvSpPr txBox="1"/>
          <p:nvPr/>
        </p:nvSpPr>
        <p:spPr>
          <a:xfrm>
            <a:off x="2464599" y="2677055"/>
            <a:ext cx="691051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_tradnl" sz="6000" dirty="0">
                <a:solidFill>
                  <a:schemeClr val="accent1"/>
                </a:solidFill>
                <a:latin typeface="Andale Mono" panose="020B0509000000000004" pitchFamily="49" charset="0"/>
              </a:rPr>
              <a:t>246</a:t>
            </a:r>
            <a:r>
              <a:rPr lang="es-ES_tradnl" sz="3200" dirty="0">
                <a:solidFill>
                  <a:schemeClr val="accent1"/>
                </a:solidFill>
                <a:latin typeface="Andale Mono" panose="020B0509000000000004" pitchFamily="49" charset="0"/>
              </a:rPr>
              <a:t>(108)</a:t>
            </a:r>
            <a:endParaRPr lang="es-ES_tradnl" sz="6000" dirty="0">
              <a:solidFill>
                <a:schemeClr val="accent1"/>
              </a:solidFill>
              <a:latin typeface="Andale Mono" panose="020B0509000000000004" pitchFamily="49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51F3382-4B2A-2B8B-5EE7-E5CA44A23F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010399" y="1040578"/>
            <a:ext cx="1152031" cy="1152031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736CD88F-9350-3A76-6072-CE6D5749DA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429" y="2540687"/>
            <a:ext cx="1301001" cy="1301001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7363470C-563D-8F78-2A36-74DDCF6573B3}"/>
              </a:ext>
            </a:extLst>
          </p:cNvPr>
          <p:cNvSpPr txBox="1"/>
          <p:nvPr/>
        </p:nvSpPr>
        <p:spPr>
          <a:xfrm>
            <a:off x="704656" y="3885774"/>
            <a:ext cx="1614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Nacionalidades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AAC8E069-A9ED-EE21-C398-C1CD93336BD8}"/>
              </a:ext>
            </a:extLst>
          </p:cNvPr>
          <p:cNvSpPr txBox="1"/>
          <p:nvPr/>
        </p:nvSpPr>
        <p:spPr>
          <a:xfrm>
            <a:off x="779141" y="2197676"/>
            <a:ext cx="1768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Establecimientos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92D83017-DC30-DF5F-DCFE-86A9BB8DED50}"/>
              </a:ext>
            </a:extLst>
          </p:cNvPr>
          <p:cNvSpPr txBox="1"/>
          <p:nvPr/>
        </p:nvSpPr>
        <p:spPr>
          <a:xfrm>
            <a:off x="2464599" y="4801759"/>
            <a:ext cx="691051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_tradnl" sz="6000" dirty="0">
                <a:solidFill>
                  <a:schemeClr val="accent1"/>
                </a:solidFill>
                <a:latin typeface="Andale Mono" panose="020B0509000000000004" pitchFamily="49" charset="0"/>
              </a:rPr>
              <a:t>22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954321C4-CCE3-4AE3-1F57-C4ED9DAAA16C}"/>
              </a:ext>
            </a:extLst>
          </p:cNvPr>
          <p:cNvSpPr txBox="1"/>
          <p:nvPr/>
        </p:nvSpPr>
        <p:spPr>
          <a:xfrm>
            <a:off x="899816" y="5817422"/>
            <a:ext cx="955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Vacunas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3D54C2A9-7F15-D5EF-3FC1-4F39C731BE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9741" y="4608703"/>
            <a:ext cx="1144373" cy="1144373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9586CB9C-6B35-3EEE-12FC-4117173F0A7B}"/>
              </a:ext>
            </a:extLst>
          </p:cNvPr>
          <p:cNvSpPr txBox="1"/>
          <p:nvPr/>
        </p:nvSpPr>
        <p:spPr>
          <a:xfrm>
            <a:off x="5446696" y="4758273"/>
            <a:ext cx="691051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_tradnl" sz="6000" dirty="0">
                <a:solidFill>
                  <a:schemeClr val="accent1"/>
                </a:solidFill>
              </a:rPr>
              <a:t>37 329</a:t>
            </a:r>
            <a:r>
              <a:rPr lang="es-ES_tradnl" sz="6000" dirty="0"/>
              <a:t> </a:t>
            </a:r>
            <a:endParaRPr lang="es-ES_tradnl" sz="6000" dirty="0">
              <a:solidFill>
                <a:schemeClr val="accent1"/>
              </a:solidFill>
              <a:latin typeface="Andale Mono" panose="020B0509000000000004" pitchFamily="49" charset="0"/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A8BAE867-E2D1-46A1-E4C4-B0688FB89885}"/>
              </a:ext>
            </a:extLst>
          </p:cNvPr>
          <p:cNvSpPr txBox="1"/>
          <p:nvPr/>
        </p:nvSpPr>
        <p:spPr>
          <a:xfrm>
            <a:off x="3881913" y="5773936"/>
            <a:ext cx="955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Vacunas</a:t>
            </a:r>
          </a:p>
        </p:txBody>
      </p:sp>
      <p:pic>
        <p:nvPicPr>
          <p:cNvPr id="21" name="Imagen 20">
            <a:extLst>
              <a:ext uri="{FF2B5EF4-FFF2-40B4-BE49-F238E27FC236}">
                <a16:creationId xmlns:a16="http://schemas.microsoft.com/office/drawing/2014/main" id="{2A58CB39-A6FA-5787-F039-522E216DFE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53886" y="4942830"/>
            <a:ext cx="792810" cy="792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6474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481E4CC-7079-5B71-D433-0F786B300F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uadroTexto 13">
            <a:extLst>
              <a:ext uri="{FF2B5EF4-FFF2-40B4-BE49-F238E27FC236}">
                <a16:creationId xmlns:a16="http://schemas.microsoft.com/office/drawing/2014/main" id="{50D56275-D346-FE2E-5FD8-8079796EC70E}"/>
              </a:ext>
            </a:extLst>
          </p:cNvPr>
          <p:cNvSpPr txBox="1"/>
          <p:nvPr/>
        </p:nvSpPr>
        <p:spPr>
          <a:xfrm>
            <a:off x="1010400" y="195139"/>
            <a:ext cx="67372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3600" dirty="0">
                <a:solidFill>
                  <a:srgbClr val="2D2D93"/>
                </a:solidFill>
                <a:latin typeface="Barlow Condensed Medium" pitchFamily="2" charset="77"/>
              </a:rPr>
              <a:t>Problemas principales de calidad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79883774-2707-D803-8AD5-544C96FD16F4}"/>
              </a:ext>
            </a:extLst>
          </p:cNvPr>
          <p:cNvSpPr txBox="1"/>
          <p:nvPr/>
        </p:nvSpPr>
        <p:spPr>
          <a:xfrm>
            <a:off x="1010400" y="1019787"/>
            <a:ext cx="14935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C" b="1" dirty="0"/>
              <a:t>Inconsitencia</a:t>
            </a:r>
            <a:endParaRPr lang="es-ES_tradnl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BEB7F284-6460-EB53-489F-88A62D032B71}"/>
              </a:ext>
            </a:extLst>
          </p:cNvPr>
          <p:cNvSpPr txBox="1"/>
          <p:nvPr/>
        </p:nvSpPr>
        <p:spPr>
          <a:xfrm>
            <a:off x="1010400" y="2870887"/>
            <a:ext cx="1993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C" b="1" dirty="0"/>
              <a:t>Tasa de duplicidad</a:t>
            </a:r>
            <a:endParaRPr lang="es-ES_tradnl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1C8684BC-5344-FF12-0719-DD028DB721DD}"/>
              </a:ext>
            </a:extLst>
          </p:cNvPr>
          <p:cNvSpPr txBox="1"/>
          <p:nvPr/>
        </p:nvSpPr>
        <p:spPr>
          <a:xfrm>
            <a:off x="3003446" y="3251205"/>
            <a:ext cx="20553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3600" dirty="0">
                <a:solidFill>
                  <a:schemeClr val="accent1"/>
                </a:solidFill>
              </a:rPr>
              <a:t>4’261.675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4246E72B-D5D4-6553-9531-4F2B82325D2E}"/>
              </a:ext>
            </a:extLst>
          </p:cNvPr>
          <p:cNvSpPr txBox="1"/>
          <p:nvPr/>
        </p:nvSpPr>
        <p:spPr>
          <a:xfrm>
            <a:off x="3003446" y="2905212"/>
            <a:ext cx="89617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buNone/>
            </a:pPr>
            <a:r>
              <a:rPr lang="es-EC" sz="1800" i="1" dirty="0">
                <a:solidFill>
                  <a:srgbClr val="B788D3"/>
                </a:solidFill>
                <a:effectLst/>
                <a:latin typeface="Menlo" panose="020B0609030804020204" pitchFamily="49" charset="0"/>
              </a:rPr>
              <a:t>v</a:t>
            </a:r>
            <a:r>
              <a:rPr lang="es-EC" sz="180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s-EC" sz="1800" dirty="0">
                <a:solidFill>
                  <a:srgbClr val="00B8B8"/>
                </a:solidFill>
                <a:effectLst/>
                <a:latin typeface="Menlo" panose="020B0609030804020204" pitchFamily="49" charset="0"/>
              </a:rPr>
              <a:t>num_iden</a:t>
            </a:r>
            <a:r>
              <a:rPr lang="es-EC" sz="180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s-EC" sz="1800" i="1" dirty="0">
                <a:solidFill>
                  <a:srgbClr val="B788D3"/>
                </a:solidFill>
                <a:effectLst/>
                <a:latin typeface="Menlo" panose="020B0609030804020204" pitchFamily="49" charset="0"/>
              </a:rPr>
              <a:t>v</a:t>
            </a:r>
            <a:r>
              <a:rPr lang="es-EC" sz="180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s-EC" sz="1800" dirty="0">
                <a:solidFill>
                  <a:srgbClr val="00B8B8"/>
                </a:solidFill>
                <a:effectLst/>
                <a:latin typeface="Menlo" panose="020B0609030804020204" pitchFamily="49" charset="0"/>
              </a:rPr>
              <a:t>fecha_aplicacion</a:t>
            </a:r>
            <a:r>
              <a:rPr lang="es-EC" sz="180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s-EC" sz="1800" i="1" dirty="0">
                <a:solidFill>
                  <a:srgbClr val="B788D3"/>
                </a:solidFill>
                <a:effectLst/>
                <a:latin typeface="Menlo" panose="020B0609030804020204" pitchFamily="49" charset="0"/>
              </a:rPr>
              <a:t>v</a:t>
            </a:r>
            <a:r>
              <a:rPr lang="es-EC" sz="180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s-EC" sz="1800" dirty="0">
                <a:solidFill>
                  <a:srgbClr val="00B8B8"/>
                </a:solidFill>
                <a:effectLst/>
                <a:latin typeface="Menlo" panose="020B0609030804020204" pitchFamily="49" charset="0"/>
              </a:rPr>
              <a:t>dosis_aplicada</a:t>
            </a:r>
            <a:r>
              <a:rPr lang="es-EC" sz="180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s-EC" sz="1800" i="1" dirty="0">
                <a:solidFill>
                  <a:srgbClr val="B788D3"/>
                </a:solidFill>
                <a:effectLst/>
                <a:latin typeface="Menlo" panose="020B0609030804020204" pitchFamily="49" charset="0"/>
              </a:rPr>
              <a:t>v</a:t>
            </a:r>
            <a:r>
              <a:rPr lang="es-EC" sz="180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s-EC" sz="1800" dirty="0">
                <a:solidFill>
                  <a:srgbClr val="00B8B8"/>
                </a:solidFill>
                <a:effectLst/>
                <a:latin typeface="Menlo" panose="020B0609030804020204" pitchFamily="49" charset="0"/>
              </a:rPr>
              <a:t>unicodigo</a:t>
            </a:r>
            <a:endParaRPr lang="es-EC" sz="180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48EC2322-951B-5521-D56C-AF23A228C122}"/>
              </a:ext>
            </a:extLst>
          </p:cNvPr>
          <p:cNvSpPr txBox="1"/>
          <p:nvPr/>
        </p:nvSpPr>
        <p:spPr>
          <a:xfrm>
            <a:off x="3003446" y="3888241"/>
            <a:ext cx="5190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C" dirty="0"/>
              <a:t>La </a:t>
            </a:r>
            <a:r>
              <a:rPr lang="es-EC" b="1" dirty="0"/>
              <a:t>tasa de duplicidad</a:t>
            </a:r>
            <a:r>
              <a:rPr lang="es-EC" dirty="0"/>
              <a:t> es de aproximadamente </a:t>
            </a:r>
            <a:r>
              <a:rPr lang="es-EC" b="1" dirty="0"/>
              <a:t>8.10%</a:t>
            </a:r>
            <a:r>
              <a:rPr lang="es-EC" dirty="0"/>
              <a:t>.</a:t>
            </a:r>
            <a:endParaRPr lang="es-ES_tradnl" dirty="0"/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3AC78C05-8E31-F474-2ADE-7B507D32EF25}"/>
              </a:ext>
            </a:extLst>
          </p:cNvPr>
          <p:cNvSpPr txBox="1"/>
          <p:nvPr/>
        </p:nvSpPr>
        <p:spPr>
          <a:xfrm>
            <a:off x="1458097" y="1397688"/>
            <a:ext cx="4329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Identificaciones incompletas sin el 0 al inicio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C67231BB-6044-A015-111D-CF7773322F41}"/>
              </a:ext>
            </a:extLst>
          </p:cNvPr>
          <p:cNvSpPr txBox="1"/>
          <p:nvPr/>
        </p:nvSpPr>
        <p:spPr>
          <a:xfrm>
            <a:off x="1458097" y="1711429"/>
            <a:ext cx="5915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Identificaciones con caracteres especiales (espacios, ‘, “, </a:t>
            </a:r>
            <a:r>
              <a:rPr lang="es-ES_tradnl" dirty="0" err="1"/>
              <a:t>xxxx</a:t>
            </a:r>
            <a:r>
              <a:rPr lang="es-ES_tradnl" dirty="0"/>
              <a:t>)</a:t>
            </a: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F1309324-ADE9-3103-702D-36011CB13C74}"/>
              </a:ext>
            </a:extLst>
          </p:cNvPr>
          <p:cNvSpPr txBox="1"/>
          <p:nvPr/>
        </p:nvSpPr>
        <p:spPr>
          <a:xfrm>
            <a:off x="1074699" y="4537321"/>
            <a:ext cx="1072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C" b="1" dirty="0"/>
              <a:t>Exactitud</a:t>
            </a:r>
            <a:endParaRPr lang="es-ES_tradnl" dirty="0"/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E1D7A9AE-8791-15B3-9ACE-D2C303593CBD}"/>
              </a:ext>
            </a:extLst>
          </p:cNvPr>
          <p:cNvSpPr txBox="1"/>
          <p:nvPr/>
        </p:nvSpPr>
        <p:spPr>
          <a:xfrm>
            <a:off x="1458097" y="4961905"/>
            <a:ext cx="18428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Lotes, </a:t>
            </a:r>
            <a:r>
              <a:rPr lang="es-ES_tradnl" sz="2800" dirty="0">
                <a:solidFill>
                  <a:schemeClr val="accent1"/>
                </a:solidFill>
              </a:rPr>
              <a:t>37 329</a:t>
            </a:r>
            <a:r>
              <a:rPr lang="es-ES_tradnl" dirty="0"/>
              <a:t> </a:t>
            </a: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DB7FB062-511C-99EE-5DA1-BC2855C34441}"/>
              </a:ext>
            </a:extLst>
          </p:cNvPr>
          <p:cNvSpPr txBox="1"/>
          <p:nvPr/>
        </p:nvSpPr>
        <p:spPr>
          <a:xfrm>
            <a:off x="1458097" y="5460312"/>
            <a:ext cx="25203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Profesional, </a:t>
            </a:r>
            <a:r>
              <a:rPr lang="es-ES_tradnl" sz="2800" dirty="0">
                <a:solidFill>
                  <a:schemeClr val="accent1"/>
                </a:solidFill>
              </a:rPr>
              <a:t>115 666</a:t>
            </a:r>
            <a:endParaRPr lang="es-ES_tradnl" dirty="0"/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EB6FD622-A780-D286-02D4-43A6EE4125D6}"/>
              </a:ext>
            </a:extLst>
          </p:cNvPr>
          <p:cNvSpPr txBox="1"/>
          <p:nvPr/>
        </p:nvSpPr>
        <p:spPr>
          <a:xfrm>
            <a:off x="1458097" y="2072524"/>
            <a:ext cx="5915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Identificaciones con caracteres especiales (espacios, ‘, “, </a:t>
            </a:r>
            <a:r>
              <a:rPr lang="es-ES_tradnl" dirty="0" err="1"/>
              <a:t>xxxx</a:t>
            </a:r>
            <a:r>
              <a:rPr lang="es-ES_tradnl" dirty="0"/>
              <a:t>)</a:t>
            </a:r>
          </a:p>
        </p:txBody>
      </p:sp>
      <p:sp>
        <p:nvSpPr>
          <p:cNvPr id="34" name="CuadroTexto 33">
            <a:extLst>
              <a:ext uri="{FF2B5EF4-FFF2-40B4-BE49-F238E27FC236}">
                <a16:creationId xmlns:a16="http://schemas.microsoft.com/office/drawing/2014/main" id="{086AAF2B-B4EA-F24D-1FD7-92E5C639115D}"/>
              </a:ext>
            </a:extLst>
          </p:cNvPr>
          <p:cNvSpPr txBox="1"/>
          <p:nvPr/>
        </p:nvSpPr>
        <p:spPr>
          <a:xfrm>
            <a:off x="1458097" y="2424690"/>
            <a:ext cx="5392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Dosis fuera de la media de fechas, REFUERZO 1 en 2021</a:t>
            </a:r>
          </a:p>
        </p:txBody>
      </p:sp>
    </p:spTree>
    <p:extLst>
      <p:ext uri="{BB962C8B-B14F-4D97-AF65-F5344CB8AC3E}">
        <p14:creationId xmlns:p14="http://schemas.microsoft.com/office/powerpoint/2010/main" val="1244672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0470188-863E-B4DF-9583-26376E48A8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26" b="4636"/>
          <a:stretch/>
        </p:blipFill>
        <p:spPr>
          <a:xfrm>
            <a:off x="-1" y="-1"/>
            <a:ext cx="12192001" cy="6869985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B656F421-198C-D6B4-96B8-03841290EB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3886" y="2583929"/>
            <a:ext cx="6417128" cy="1262891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B6B75A92-040A-65E0-BC2C-BD55F5B748F5}"/>
              </a:ext>
            </a:extLst>
          </p:cNvPr>
          <p:cNvSpPr txBox="1"/>
          <p:nvPr/>
        </p:nvSpPr>
        <p:spPr>
          <a:xfrm>
            <a:off x="3690684" y="2753709"/>
            <a:ext cx="49094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5400" dirty="0">
                <a:solidFill>
                  <a:srgbClr val="2D2D93"/>
                </a:solidFill>
                <a:latin typeface="Barlow Condensed Medium" pitchFamily="2" charset="77"/>
              </a:rPr>
              <a:t>Proceso</a:t>
            </a:r>
          </a:p>
        </p:txBody>
      </p:sp>
    </p:spTree>
    <p:extLst>
      <p:ext uri="{BB962C8B-B14F-4D97-AF65-F5344CB8AC3E}">
        <p14:creationId xmlns:p14="http://schemas.microsoft.com/office/powerpoint/2010/main" val="36965447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32ED7C-5E42-73CF-BF74-F743D37E14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6B46571A-66F3-BEC9-5E07-0B3E915DD209}"/>
              </a:ext>
            </a:extLst>
          </p:cNvPr>
          <p:cNvSpPr txBox="1"/>
          <p:nvPr/>
        </p:nvSpPr>
        <p:spPr>
          <a:xfrm>
            <a:off x="1010400" y="195139"/>
            <a:ext cx="49094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3600" dirty="0">
                <a:solidFill>
                  <a:srgbClr val="2D2D93"/>
                </a:solidFill>
                <a:latin typeface="Barlow Condensed Medium" pitchFamily="2" charset="77"/>
              </a:rPr>
              <a:t>Despliegue</a:t>
            </a:r>
          </a:p>
        </p:txBody>
      </p:sp>
      <p:pic>
        <p:nvPicPr>
          <p:cNvPr id="4" name="Gráfico 3">
            <a:extLst>
              <a:ext uri="{FF2B5EF4-FFF2-40B4-BE49-F238E27FC236}">
                <a16:creationId xmlns:a16="http://schemas.microsoft.com/office/drawing/2014/main" id="{1DF73830-29AD-F64D-056B-61856F0B7C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24631" y="1190711"/>
            <a:ext cx="9544824" cy="4579894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E2D18B2D-FBFC-109F-5085-31E6FC19526C}"/>
              </a:ext>
            </a:extLst>
          </p:cNvPr>
          <p:cNvSpPr txBox="1"/>
          <p:nvPr/>
        </p:nvSpPr>
        <p:spPr>
          <a:xfrm>
            <a:off x="4669311" y="2799491"/>
            <a:ext cx="19044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_tradnl" dirty="0"/>
              <a:t>DB_VACUNACION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F3184CB1-6C76-B397-FD96-5398E1EFD95A}"/>
              </a:ext>
            </a:extLst>
          </p:cNvPr>
          <p:cNvSpPr txBox="1"/>
          <p:nvPr/>
        </p:nvSpPr>
        <p:spPr>
          <a:xfrm>
            <a:off x="4871397" y="3148732"/>
            <a:ext cx="204838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_tradnl" sz="800" dirty="0"/>
              <a:t>DB_VACUNACION_CONSOLIDADA_DEPURADA_COVID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1FFE2482-86E3-5857-5D1C-7F5EDE7BA75C}"/>
              </a:ext>
            </a:extLst>
          </p:cNvPr>
          <p:cNvSpPr txBox="1"/>
          <p:nvPr/>
        </p:nvSpPr>
        <p:spPr>
          <a:xfrm>
            <a:off x="8602370" y="2933287"/>
            <a:ext cx="1072972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_tradnl" sz="800" dirty="0" err="1"/>
              <a:t>duckdb</a:t>
            </a:r>
            <a:endParaRPr lang="es-ES_tradnl" sz="800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F4067DF6-A600-5698-BE67-5B9F61C1B303}"/>
              </a:ext>
            </a:extLst>
          </p:cNvPr>
          <p:cNvSpPr txBox="1"/>
          <p:nvPr/>
        </p:nvSpPr>
        <p:spPr>
          <a:xfrm>
            <a:off x="10402852" y="1672624"/>
            <a:ext cx="151369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_tradnl" sz="2000" dirty="0" err="1"/>
              <a:t>parquet</a:t>
            </a:r>
            <a:endParaRPr lang="es-ES_tradnl" sz="2000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1C5DB106-3225-18B1-D6F1-16AC0FDD21E2}"/>
              </a:ext>
            </a:extLst>
          </p:cNvPr>
          <p:cNvSpPr txBox="1"/>
          <p:nvPr/>
        </p:nvSpPr>
        <p:spPr>
          <a:xfrm>
            <a:off x="10402851" y="1272514"/>
            <a:ext cx="151369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_tradnl" sz="2000" dirty="0" err="1"/>
              <a:t>duckdb</a:t>
            </a:r>
            <a:endParaRPr lang="es-ES_tradnl" sz="2000" dirty="0"/>
          </a:p>
        </p:txBody>
      </p:sp>
    </p:spTree>
    <p:extLst>
      <p:ext uri="{BB962C8B-B14F-4D97-AF65-F5344CB8AC3E}">
        <p14:creationId xmlns:p14="http://schemas.microsoft.com/office/powerpoint/2010/main" val="160482936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1293</TotalTime>
  <Words>277</Words>
  <Application>Microsoft Macintosh PowerPoint</Application>
  <PresentationFormat>Panorámica</PresentationFormat>
  <Paragraphs>76</Paragraphs>
  <Slides>19</Slides>
  <Notes>3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19</vt:i4>
      </vt:variant>
    </vt:vector>
  </HeadingPairs>
  <TitlesOfParts>
    <vt:vector size="26" baseType="lpstr">
      <vt:lpstr>Andale Mono</vt:lpstr>
      <vt:lpstr>Arial</vt:lpstr>
      <vt:lpstr>Barlow Condensed Medium</vt:lpstr>
      <vt:lpstr>Calibri</vt:lpstr>
      <vt:lpstr>Calibri Light</vt:lpstr>
      <vt:lpstr>Menlo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Microsoft Office User</dc:creator>
  <cp:lastModifiedBy>Rolando Vinicio Casigña Parra</cp:lastModifiedBy>
  <cp:revision>30</cp:revision>
  <dcterms:created xsi:type="dcterms:W3CDTF">2025-06-03T13:46:12Z</dcterms:created>
  <dcterms:modified xsi:type="dcterms:W3CDTF">2025-09-30T14:37:51Z</dcterms:modified>
</cp:coreProperties>
</file>